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60" r:id="rId11"/>
    <p:sldId id="258" r:id="rId12"/>
    <p:sldId id="290" r:id="rId13"/>
    <p:sldId id="289" r:id="rId14"/>
    <p:sldId id="286" r:id="rId15"/>
    <p:sldId id="291" r:id="rId16"/>
    <p:sldId id="293" r:id="rId17"/>
    <p:sldId id="294" r:id="rId18"/>
    <p:sldId id="292" r:id="rId19"/>
    <p:sldId id="288" r:id="rId20"/>
    <p:sldId id="282" r:id="rId21"/>
    <p:sldId id="283" r:id="rId22"/>
    <p:sldId id="284" r:id="rId23"/>
    <p:sldId id="285" r:id="rId24"/>
    <p:sldId id="287" r:id="rId25"/>
    <p:sldId id="280" r:id="rId26"/>
    <p:sldId id="259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87917" autoAdjust="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</a:t>
            </a:r>
            <a:br>
              <a:rPr lang="de-DE" dirty="0"/>
            </a:br>
            <a:r>
              <a:rPr lang="de-DE" dirty="0"/>
              <a:t>Data Science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Prof. Dr. Xiaoming Fu</a:t>
            </a:r>
          </a:p>
          <a:p>
            <a:r>
              <a:rPr lang="de-DE" dirty="0"/>
              <a:t>M</a:t>
            </a:r>
            <a:r>
              <a:rPr lang="en-US" dirty="0"/>
              <a:t>.</a:t>
            </a:r>
            <a:r>
              <a:rPr lang="de-DE" dirty="0"/>
              <a:t>Sc Jiaquan Zhang</a:t>
            </a:r>
          </a:p>
          <a:p>
            <a:r>
              <a:rPr lang="de-DE" dirty="0"/>
              <a:t>(jiaquan.zhang@cs.uni-goettingen.de) 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03810CD-4188-4DC9-850E-31A876239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64231"/>
              </p:ext>
            </p:extLst>
          </p:nvPr>
        </p:nvGraphicFramePr>
        <p:xfrm>
          <a:off x="-333286" y="1031594"/>
          <a:ext cx="12919676" cy="516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13716000" imgH="5486222" progId="AcroExch.Document.DC">
                  <p:embed/>
                </p:oleObj>
              </mc:Choice>
              <mc:Fallback>
                <p:oleObj name="Acrobat Document" r:id="rId3" imgW="13716000" imgH="548622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286" y="1031594"/>
                        <a:ext cx="12919676" cy="516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3966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Invalid values</a:t>
            </a:r>
          </a:p>
          <a:p>
            <a:pPr lvl="1"/>
            <a:r>
              <a:rPr lang="en-US" dirty="0" err="1"/>
              <a:t>RatecodeIDs</a:t>
            </a:r>
            <a:endParaRPr lang="en-US" dirty="0"/>
          </a:p>
          <a:p>
            <a:pPr lvl="1"/>
            <a:r>
              <a:rPr lang="en-US" dirty="0"/>
              <a:t>Improvement surcharge</a:t>
            </a:r>
          </a:p>
          <a:p>
            <a:pPr lvl="1"/>
            <a:r>
              <a:rPr lang="en-US" dirty="0" err="1"/>
              <a:t>mta_tax</a:t>
            </a:r>
            <a:r>
              <a:rPr lang="en-US" dirty="0"/>
              <a:t> (either 0 or .5)</a:t>
            </a:r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date</a:t>
            </a:r>
          </a:p>
          <a:p>
            <a:r>
              <a:rPr lang="en-US" dirty="0"/>
              <a:t>Negative Values</a:t>
            </a:r>
          </a:p>
          <a:p>
            <a:r>
              <a:rPr lang="en-US" dirty="0"/>
              <a:t>Total amount must be sum of all other costs</a:t>
            </a:r>
          </a:p>
        </p:txBody>
      </p:sp>
    </p:spTree>
    <p:extLst>
      <p:ext uri="{BB962C8B-B14F-4D97-AF65-F5344CB8AC3E}">
        <p14:creationId xmlns:p14="http://schemas.microsoft.com/office/powerpoint/2010/main" val="171236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Drop unreasonable high values</a:t>
            </a:r>
          </a:p>
          <a:p>
            <a:pPr lvl="1"/>
            <a:r>
              <a:rPr lang="en-US" dirty="0"/>
              <a:t>Distance &gt; 100 miles</a:t>
            </a:r>
          </a:p>
          <a:p>
            <a:pPr lvl="1"/>
            <a:r>
              <a:rPr lang="en-US" dirty="0"/>
              <a:t>Fare amount &gt; $400</a:t>
            </a:r>
          </a:p>
          <a:p>
            <a:r>
              <a:rPr lang="en-US" dirty="0"/>
              <a:t>Get tip percentage</a:t>
            </a:r>
          </a:p>
          <a:p>
            <a:pPr lvl="1"/>
            <a:r>
              <a:rPr lang="en-US" dirty="0"/>
              <a:t>Drop &gt; 50%</a:t>
            </a:r>
          </a:p>
          <a:p>
            <a:r>
              <a:rPr lang="en-US" dirty="0"/>
              <a:t>Get duration</a:t>
            </a:r>
          </a:p>
          <a:p>
            <a:pPr lvl="1"/>
            <a:r>
              <a:rPr lang="en-US" dirty="0"/>
              <a:t>Drop  &lt; 30 seconds</a:t>
            </a:r>
          </a:p>
          <a:p>
            <a:pPr lvl="1"/>
            <a:r>
              <a:rPr lang="en-US" dirty="0"/>
              <a:t>Drop &gt; 3 hours</a:t>
            </a:r>
          </a:p>
          <a:p>
            <a:r>
              <a:rPr lang="en-US" dirty="0"/>
              <a:t>Drop Dates outside June 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9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97CEB1C-4A99-4796-8A60-DDDD51AA0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686550"/>
              </p:ext>
            </p:extLst>
          </p:nvPr>
        </p:nvGraphicFramePr>
        <p:xfrm>
          <a:off x="1610686" y="1073791"/>
          <a:ext cx="9152958" cy="51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686" y="1073791"/>
                        <a:ext cx="9152958" cy="5148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0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14FE2EE-40DB-4CD7-9272-8DEC37795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153375"/>
              </p:ext>
            </p:extLst>
          </p:nvPr>
        </p:nvGraphicFramePr>
        <p:xfrm>
          <a:off x="1555180" y="1082653"/>
          <a:ext cx="9081639" cy="510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180" y="1082653"/>
                        <a:ext cx="9081639" cy="510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6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0F82317C-8A60-4D02-AC3A-DA2AB0C66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42502"/>
              </p:ext>
            </p:extLst>
          </p:nvPr>
        </p:nvGraphicFramePr>
        <p:xfrm>
          <a:off x="1592465" y="1099431"/>
          <a:ext cx="9007070" cy="506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465" y="1099431"/>
                        <a:ext cx="9007070" cy="5066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63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Which features are important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Impact on modeling</a:t>
            </a:r>
          </a:p>
          <a:p>
            <a:r>
              <a:rPr lang="en-US" dirty="0"/>
              <a:t>New features?</a:t>
            </a:r>
          </a:p>
          <a:p>
            <a:pPr lvl="1"/>
            <a:r>
              <a:rPr lang="en-US" dirty="0" err="1"/>
              <a:t>Avg_speed</a:t>
            </a:r>
            <a:endParaRPr lang="en-US" dirty="0"/>
          </a:p>
          <a:p>
            <a:pPr lvl="1"/>
            <a:r>
              <a:rPr lang="en-US" dirty="0"/>
              <a:t>Traffic per hour (only if important)</a:t>
            </a:r>
          </a:p>
          <a:p>
            <a:r>
              <a:rPr lang="en-US" dirty="0"/>
              <a:t>What did not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LM Plot </a:t>
            </a:r>
            <a:r>
              <a:rPr lang="en-US" dirty="0" err="1"/>
              <a:t>für</a:t>
            </a:r>
            <a:r>
              <a:rPr lang="en-US" dirty="0"/>
              <a:t> fare amount trip distance, </a:t>
            </a:r>
            <a:r>
              <a:rPr lang="en-US" dirty="0" err="1"/>
              <a:t>colorcode</a:t>
            </a:r>
            <a:r>
              <a:rPr lang="en-US" dirty="0"/>
              <a:t> </a:t>
            </a:r>
            <a:r>
              <a:rPr lang="en-US" dirty="0" err="1"/>
              <a:t>ratecodeid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05439C-EF7D-453C-81DF-C9B0F82E5F49}"/>
              </a:ext>
            </a:extLst>
          </p:cNvPr>
          <p:cNvSpPr txBox="1"/>
          <p:nvPr/>
        </p:nvSpPr>
        <p:spPr>
          <a:xfrm>
            <a:off x="6211331" y="1565188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Can be used for rate code 1 and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FD435-D84F-4E69-9A86-43C7A996B915}"/>
              </a:ext>
            </a:extLst>
          </p:cNvPr>
          <p:cNvSpPr txBox="1"/>
          <p:nvPr/>
        </p:nvSpPr>
        <p:spPr>
          <a:xfrm>
            <a:off x="6211331" y="1857231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2?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D394DA-9E21-4EC2-BD31-EEFD9226246D}"/>
              </a:ext>
            </a:extLst>
          </p:cNvPr>
          <p:cNvSpPr txBox="1"/>
          <p:nvPr/>
        </p:nvSpPr>
        <p:spPr>
          <a:xfrm>
            <a:off x="6211330" y="2149274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5?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7EAE4-A73C-49E3-A425-4A1906813693}"/>
              </a:ext>
            </a:extLst>
          </p:cNvPr>
          <p:cNvSpPr txBox="1"/>
          <p:nvPr/>
        </p:nvSpPr>
        <p:spPr>
          <a:xfrm>
            <a:off x="6211329" y="2441317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4?</a:t>
            </a:r>
          </a:p>
        </p:txBody>
      </p:sp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code</a:t>
            </a:r>
            <a:r>
              <a:rPr lang="de-DE" dirty="0"/>
              <a:t> 4 – „Out </a:t>
            </a:r>
            <a:r>
              <a:rPr lang="de-DE" dirty="0" err="1"/>
              <a:t>of</a:t>
            </a:r>
            <a:r>
              <a:rPr lang="de-DE" dirty="0"/>
              <a:t> Town Trips“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675B1-B480-484D-99FF-81E70FCFF8C6}"/>
              </a:ext>
            </a:extLst>
          </p:cNvPr>
          <p:cNvSpPr txBox="1"/>
          <p:nvPr/>
        </p:nvSpPr>
        <p:spPr>
          <a:xfrm>
            <a:off x="2417377" y="980917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Entering the city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92AF20-4916-4EA1-B186-43F32496A011}"/>
              </a:ext>
            </a:extLst>
          </p:cNvPr>
          <p:cNvSpPr txBox="1"/>
          <p:nvPr/>
        </p:nvSpPr>
        <p:spPr>
          <a:xfrm>
            <a:off x="8052487" y="1008204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Leaving the city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53D3C-9D21-4187-9ED3-1CE407CB9C7A}"/>
              </a:ext>
            </a:extLst>
          </p:cNvPr>
          <p:cNvSpPr txBox="1"/>
          <p:nvPr/>
        </p:nvSpPr>
        <p:spPr>
          <a:xfrm>
            <a:off x="2095269" y="353475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outside of the city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A33E0-AED8-40BF-9807-F9C5860B7E76}"/>
              </a:ext>
            </a:extLst>
          </p:cNvPr>
          <p:cNvSpPr txBox="1"/>
          <p:nvPr/>
        </p:nvSpPr>
        <p:spPr>
          <a:xfrm>
            <a:off x="7879265" y="3534753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inside the city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9371BB-4FC9-4B97-8357-973C11F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3877144"/>
            <a:ext cx="4001123" cy="22513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B8BC6F5-D307-4FCB-A32D-36A34F2F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1291542"/>
            <a:ext cx="3958608" cy="2243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8585A5-BAFB-4E65-B5EF-116D583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3" y="1291542"/>
            <a:ext cx="3986944" cy="2237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C17CB6-E99C-46ED-A381-9A09629BF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4" y="3873199"/>
            <a:ext cx="3986943" cy="22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DC7C9-F383-4B7D-9202-E0B6B3BAC4B4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5106590"/>
            <a:ext cx="5758121" cy="6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025B2D-9E59-40C0-AC16-F8BD098CFC65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15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09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209A3-177A-477D-B222-EEA16940BF82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42B22-CA89-4593-B46D-D2F8BF0B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2C4936-1725-4D88-A4F1-E725D7AC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Anhang: </a:t>
            </a:r>
            <a:r>
              <a:rPr lang="de-DE" dirty="0" err="1"/>
              <a:t>Resid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und </a:t>
            </a:r>
            <a:r>
              <a:rPr lang="de-DE" dirty="0" err="1"/>
              <a:t>Err-Hist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für jedes Modell</a:t>
            </a:r>
          </a:p>
        </p:txBody>
      </p:sp>
    </p:spTree>
    <p:extLst>
      <p:ext uri="{BB962C8B-B14F-4D97-AF65-F5344CB8AC3E}">
        <p14:creationId xmlns:p14="http://schemas.microsoft.com/office/powerpoint/2010/main" val="314738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B772A-ECE1-4C86-855A-7EA91491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67B857-1E82-4AC8-8235-94510C59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districts</a:t>
            </a:r>
            <a:r>
              <a:rPr lang="de-DE" dirty="0"/>
              <a:t> via </a:t>
            </a:r>
            <a:r>
              <a:rPr lang="de-DE" dirty="0" err="1"/>
              <a:t>geolocation</a:t>
            </a:r>
            <a:r>
              <a:rPr lang="de-DE" dirty="0"/>
              <a:t> </a:t>
            </a:r>
            <a:r>
              <a:rPr lang="de-DE" dirty="0" err="1"/>
              <a:t>shapefiles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MTA </a:t>
            </a:r>
            <a:r>
              <a:rPr lang="de-DE" dirty="0" err="1"/>
              <a:t>tax</a:t>
            </a:r>
            <a:endParaRPr lang="de-DE" dirty="0"/>
          </a:p>
          <a:p>
            <a:pPr lvl="1"/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googlemaps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External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/>
              <a:t>Traffic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LightGBM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tuning</a:t>
            </a:r>
            <a:endParaRPr lang="de-DE" dirty="0"/>
          </a:p>
          <a:p>
            <a:r>
              <a:rPr lang="de-DE" dirty="0"/>
              <a:t>Try different </a:t>
            </a:r>
            <a:r>
              <a:rPr lang="de-DE" dirty="0" err="1"/>
              <a:t>algorithms</a:t>
            </a:r>
            <a:r>
              <a:rPr lang="de-DE" dirty="0"/>
              <a:t> (</a:t>
            </a:r>
            <a:r>
              <a:rPr lang="de-DE" dirty="0" err="1"/>
              <a:t>XGBoost</a:t>
            </a:r>
            <a:r>
              <a:rPr lang="de-DE" dirty="0"/>
              <a:t>?)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6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88529D-9433-4BA7-906C-7DDDD684EBC4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19653-32AE-4830-96B6-0D1BA323B51F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BCD5-1CF6-4960-B34E-5F341E3302D0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8EA9C0-E031-47C9-9907-40CDE64A9C83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74CAC8-6DAD-4F5A-BE8B-F7115F7E228D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Microsoft Office PowerPoint</Application>
  <PresentationFormat>Breitbild</PresentationFormat>
  <Paragraphs>208</Paragraphs>
  <Slides>41</Slides>
  <Notes>0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BatangChe</vt:lpstr>
      <vt:lpstr>Arial</vt:lpstr>
      <vt:lpstr>Calibri</vt:lpstr>
      <vt:lpstr>Calibri Light</vt:lpstr>
      <vt:lpstr>Wingdings</vt:lpstr>
      <vt:lpstr>Office Theme</vt:lpstr>
      <vt:lpstr>Acrobat Document</vt:lpstr>
      <vt:lpstr>Advanced Practical Course: Data Science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Pickup-locations per ratecode</vt:lpstr>
      <vt:lpstr>Dropoff-locations per ratecode</vt:lpstr>
      <vt:lpstr>EDA</vt:lpstr>
      <vt:lpstr>Outlier detection</vt:lpstr>
      <vt:lpstr>Outlier detection</vt:lpstr>
      <vt:lpstr>Outlier detection</vt:lpstr>
      <vt:lpstr>Outlier detection</vt:lpstr>
      <vt:lpstr>Outlier detection</vt:lpstr>
      <vt:lpstr>Outlier detection</vt:lpstr>
      <vt:lpstr>Fare amount prediction</vt:lpstr>
      <vt:lpstr>Fare amount prediction</vt:lpstr>
      <vt:lpstr>Modelling approach </vt:lpstr>
      <vt:lpstr>Modelling approach </vt:lpstr>
      <vt:lpstr>Modelling approach </vt:lpstr>
      <vt:lpstr>Rate code 4 – „Out of Town Trips“</vt:lpstr>
      <vt:lpstr>Algorithm selection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  <vt:lpstr>Extra</vt:lpstr>
      <vt:lpstr>MTA</vt:lpstr>
      <vt:lpstr>Tips</vt:lpstr>
      <vt:lpstr>Evaluation</vt:lpstr>
      <vt:lpstr>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</cp:lastModifiedBy>
  <cp:revision>134</cp:revision>
  <dcterms:created xsi:type="dcterms:W3CDTF">2017-07-19T13:03:57Z</dcterms:created>
  <dcterms:modified xsi:type="dcterms:W3CDTF">2018-06-13T13:05:06Z</dcterms:modified>
</cp:coreProperties>
</file>